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91" r:id="rId4"/>
    <p:sldId id="287" r:id="rId5"/>
    <p:sldId id="271" r:id="rId6"/>
    <p:sldId id="272" r:id="rId7"/>
    <p:sldId id="273" r:id="rId8"/>
    <p:sldId id="288" r:id="rId9"/>
    <p:sldId id="295" r:id="rId10"/>
    <p:sldId id="277" r:id="rId11"/>
    <p:sldId id="296" r:id="rId12"/>
    <p:sldId id="278" r:id="rId13"/>
    <p:sldId id="297" r:id="rId14"/>
    <p:sldId id="279" r:id="rId15"/>
    <p:sldId id="298" r:id="rId16"/>
    <p:sldId id="301" r:id="rId17"/>
    <p:sldId id="280" r:id="rId18"/>
    <p:sldId id="281" r:id="rId19"/>
    <p:sldId id="282" r:id="rId20"/>
    <p:sldId id="283" r:id="rId21"/>
    <p:sldId id="299" r:id="rId22"/>
    <p:sldId id="284" r:id="rId23"/>
    <p:sldId id="285" r:id="rId24"/>
    <p:sldId id="300" r:id="rId25"/>
    <p:sldId id="286" r:id="rId26"/>
    <p:sldId id="289" r:id="rId27"/>
    <p:sldId id="293" r:id="rId28"/>
    <p:sldId id="265" r:id="rId29"/>
    <p:sldId id="259" r:id="rId30"/>
    <p:sldId id="292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86" autoAdjust="0"/>
  </p:normalViewPr>
  <p:slideViewPr>
    <p:cSldViewPr>
      <p:cViewPr>
        <p:scale>
          <a:sx n="90" d="100"/>
          <a:sy n="9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FD854E-C894-4FE6-B55B-CDF46F6D7DB3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0D41A3-1F29-438C-BDEF-0DCCD8328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09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o.osd.wednet.edu/file.php/26/Unit_2_Circuits_and_Computers/History_and_Parts_of_a_Computer.pp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stemrobotics.cs.pdx.edu/focus-area/science" TargetMode="External"/><Relationship Id="rId3" Type="http://schemas.openxmlformats.org/officeDocument/2006/relationships/hyperlink" Target="http://stemrobotics.cs.pdx.edu/node/834" TargetMode="External"/><Relationship Id="rId7" Type="http://schemas.openxmlformats.org/officeDocument/2006/relationships/hyperlink" Target="http://stemrobotics.cs.pdx.edu/taxonomy/term/41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temrobotics.cs.pdx.edu/taxonomy/term/40" TargetMode="External"/><Relationship Id="rId5" Type="http://schemas.openxmlformats.org/officeDocument/2006/relationships/hyperlink" Target="http://www.livestream.com/thebby/video?clipId=flv_4647d133-b208-4ba9-97dd-f4b25877f284" TargetMode="External"/><Relationship Id="rId4" Type="http://schemas.openxmlformats.org/officeDocument/2006/relationships/hyperlink" Target="http://stemrobotics.cs.pdx.edu/users/randy-steele" TargetMode="External"/><Relationship Id="rId9" Type="http://schemas.openxmlformats.org/officeDocument/2006/relationships/hyperlink" Target="http://stemrobotics.cs.pdx.edu/focus-area/technology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4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users/randy-steele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343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users/randy-steele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oo.osd.wednet.edu/file.php/26/Unit_2_Circuits_and_Computers/History_and_Parts_of_a_Computer.ppt" TargetMode="External"/><Relationship Id="rId3" Type="http://schemas.openxmlformats.org/officeDocument/2006/relationships/hyperlink" Target="http://stemrobotics.cs.pdx.edu/node/338" TargetMode="External"/><Relationship Id="rId7" Type="http://schemas.openxmlformats.org/officeDocument/2006/relationships/hyperlink" Target="http://stemrobotics.cs.pdx.edu/node/33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temrobotics.cs.pdx.edu/node/476" TargetMode="External"/><Relationship Id="rId5" Type="http://schemas.openxmlformats.org/officeDocument/2006/relationships/hyperlink" Target="http://stemrobotics.cs.pdx.edu/node/342" TargetMode="External"/><Relationship Id="rId4" Type="http://schemas.openxmlformats.org/officeDocument/2006/relationships/hyperlink" Target="http://stemrobotics.cs.pdx.edu/users/randy-steel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47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temrobotics.cs.pdx.edu/node/33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63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4 problems with Vacuum Tube computers were that they were Big, Hot ……</a:t>
            </a:r>
          </a:p>
          <a:p>
            <a:r>
              <a:rPr lang="en-US" dirty="0" smtClean="0"/>
              <a:t>A) Ugly &amp; Old</a:t>
            </a:r>
          </a:p>
          <a:p>
            <a:r>
              <a:rPr lang="en-US" dirty="0" smtClean="0"/>
              <a:t>B) Noisy &amp; Flakey</a:t>
            </a:r>
          </a:p>
          <a:p>
            <a:r>
              <a:rPr lang="en-US" b="1" i="1" u="sng" dirty="0" smtClean="0"/>
              <a:t>C) Flakey &amp; Expensive</a:t>
            </a:r>
          </a:p>
          <a:p>
            <a:r>
              <a:rPr lang="en-US" dirty="0" smtClean="0"/>
              <a:t>D) Expensive &amp; Old</a:t>
            </a:r>
          </a:p>
          <a:p>
            <a:r>
              <a:rPr lang="en-US" dirty="0" smtClean="0"/>
              <a:t>E) None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67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4 problems with Vacuum Tube computers were that they were Big, Hot ……</a:t>
            </a:r>
          </a:p>
          <a:p>
            <a:r>
              <a:rPr lang="en-US" dirty="0" smtClean="0"/>
              <a:t>A) Ugly &amp; Old</a:t>
            </a:r>
          </a:p>
          <a:p>
            <a:r>
              <a:rPr lang="en-US" dirty="0" smtClean="0"/>
              <a:t>B) Noisy &amp; Flakey</a:t>
            </a:r>
          </a:p>
          <a:p>
            <a:r>
              <a:rPr lang="en-US" b="1" i="1" u="sng" dirty="0" smtClean="0"/>
              <a:t>C) Flakey &amp; Expensive</a:t>
            </a:r>
          </a:p>
          <a:p>
            <a:r>
              <a:rPr lang="en-US" dirty="0" smtClean="0"/>
              <a:t>D) Expensive &amp; Old</a:t>
            </a:r>
          </a:p>
          <a:p>
            <a:r>
              <a:rPr lang="en-US" dirty="0" smtClean="0"/>
              <a:t>E) None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67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electronics do not have these problems because they use a switch called a</a:t>
            </a:r>
          </a:p>
          <a:p>
            <a:r>
              <a:rPr lang="en-US" dirty="0" smtClean="0"/>
              <a:t>A) Computer Chip</a:t>
            </a:r>
          </a:p>
          <a:p>
            <a:r>
              <a:rPr lang="en-US" b="1" i="1" u="sng" dirty="0" smtClean="0"/>
              <a:t>B) Transistor</a:t>
            </a:r>
          </a:p>
          <a:p>
            <a:r>
              <a:rPr lang="en-US" dirty="0" smtClean="0"/>
              <a:t>C) Microprocessor</a:t>
            </a:r>
          </a:p>
          <a:p>
            <a:r>
              <a:rPr lang="en-US" dirty="0" smtClean="0"/>
              <a:t>D) Conducting Path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15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electronics do not have these problems because they use a switch called a</a:t>
            </a:r>
          </a:p>
          <a:p>
            <a:r>
              <a:rPr lang="en-US" dirty="0" smtClean="0"/>
              <a:t>A) Computer Chip</a:t>
            </a:r>
          </a:p>
          <a:p>
            <a:r>
              <a:rPr lang="en-US" b="1" i="1" u="sng" dirty="0" smtClean="0"/>
              <a:t>B) Transistor</a:t>
            </a:r>
          </a:p>
          <a:p>
            <a:r>
              <a:rPr lang="en-US" dirty="0" smtClean="0"/>
              <a:t>C) Microprocessor</a:t>
            </a:r>
          </a:p>
          <a:p>
            <a:r>
              <a:rPr lang="en-US" dirty="0" smtClean="0"/>
              <a:t>D) Conducting Path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1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Transistors are one type of</a:t>
            </a:r>
          </a:p>
          <a:p>
            <a:r>
              <a:rPr lang="en-US" dirty="0" smtClean="0"/>
              <a:t>A) Insulator</a:t>
            </a:r>
          </a:p>
          <a:p>
            <a:r>
              <a:rPr lang="en-US" dirty="0" smtClean="0"/>
              <a:t>B) Conductor</a:t>
            </a:r>
          </a:p>
          <a:p>
            <a:r>
              <a:rPr lang="en-US" dirty="0" smtClean="0"/>
              <a:t>C) Computer Chip</a:t>
            </a:r>
          </a:p>
          <a:p>
            <a:r>
              <a:rPr lang="en-US" b="1" i="1" u="sng" dirty="0" smtClean="0"/>
              <a:t>D) Semiconductor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167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Transistors are one type of</a:t>
            </a:r>
          </a:p>
          <a:p>
            <a:r>
              <a:rPr lang="en-US" dirty="0" smtClean="0"/>
              <a:t>A) Insulator</a:t>
            </a:r>
          </a:p>
          <a:p>
            <a:r>
              <a:rPr lang="en-US" dirty="0" smtClean="0"/>
              <a:t>B) Conductor</a:t>
            </a:r>
          </a:p>
          <a:p>
            <a:r>
              <a:rPr lang="en-US" dirty="0" smtClean="0"/>
              <a:t>C) Computer Chip</a:t>
            </a:r>
          </a:p>
          <a:p>
            <a:r>
              <a:rPr lang="en-US" b="1" i="1" u="sng" dirty="0" smtClean="0"/>
              <a:t>D) Semiconductor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167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 smtClean="0">
                <a:effectLst/>
              </a:rPr>
              <a:t>The Four Parts of a Computer</a:t>
            </a:r>
            <a:r>
              <a:rPr lang="en-US" dirty="0" smtClean="0">
                <a:effectLst/>
              </a:rPr>
              <a:t> (video/PPT)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After watching the </a:t>
            </a:r>
            <a:r>
              <a:rPr lang="en-US" b="1" dirty="0" smtClean="0">
                <a:effectLst/>
              </a:rPr>
              <a:t>video</a:t>
            </a:r>
            <a:r>
              <a:rPr lang="en-US" dirty="0" smtClean="0">
                <a:effectLst/>
              </a:rPr>
              <a:t> supplement discussion with</a:t>
            </a:r>
            <a:r>
              <a:rPr lang="en-US" u="none" strike="noStrike" dirty="0" smtClean="0">
                <a:effectLst/>
                <a:hlinkClick r:id="rId3"/>
              </a:rPr>
              <a:t> </a:t>
            </a:r>
            <a:r>
              <a:rPr lang="en-US" b="1" dirty="0" smtClean="0">
                <a:effectLst/>
              </a:rPr>
              <a:t>History and Parts of a Computer PPT </a:t>
            </a:r>
            <a:r>
              <a:rPr lang="en-US" dirty="0" smtClean="0">
                <a:effectLst/>
              </a:rPr>
              <a:t>(use slideshow mode for proper animation)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</a:rPr>
              <a:t>Ask students name the four parts of a computer and give an example of each part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Input – keyboard, mouse, microphone, touch-screen, scanner, camera,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Output – screen, speakers, printer, etc.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Ask students about a modem (it is both input and output)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No need to dwell on inputs and outputs, since student are most familiar with these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Processor – two types: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Embedded processors – can only be programmed by their manufacturer (TV remote, watches, cameras, etc.)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Microprocessor – can run programs from many sources (some brand names: Intel, AMD, Pentium, Core, i5, etc.)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</a:rPr>
              <a:t>We’ll explore processors in more depth in Hardware/Software/Firmware: Microprocessors lesson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 – two types (PPT slide 3&amp;4)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266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 – two types (PPT slide 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drives: (Show drive samples and/ or PPT slide 4)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 spins storage surface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drive – “hard” magnetic disc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Floppy drives – “floppy” magnetic disc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CD/DVD drive – laser readable/writeable disc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chips - RAM, ROM, Flash (Show drive samples and/ or PPT slide 5)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Silicon chips (semiconductors with many transistors) - no moving parts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are manufactured on discs of silicon, called wafers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rectangle on the wafer is an individual chip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Wafer are cut into rectangles, and each chip is put in a package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Wires connect to the chip and then protrude from the package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Packaged chip are installed on circuit boards which connect the wires protruding from the chip to other parts of the larger circuit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 – Random Access Memory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store/run software programs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Loses content when turned 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 – Read Only Memory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store/run firmware programs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Retains contents when turned off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Firmware written by manufacturer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Defines “vocabulary” of chip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Tells chip what to do when first turned on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be changed by user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for both software and firmware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Retains contents when turned off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Flash “drive” name is misleading – there are no moving parts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“drives” effectively replaced the floppy drive’s function, so the drive name stuck.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087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 – two types (PPT slide 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drives: (Show drive samples and/ or PPT slide 4)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Motor spins storage surface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drive – “hard” magnetic disc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Floppy drives – “floppy” magnetic disc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CD/DVD drive – laser readable/writeable disc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266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chips - RAM, ROM, Flash (Show drive samples and/ or PPT slide 5)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Silicon chips (semiconductors with many transistors) - no moving parts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Chip are manufactured on discs of silicon, called wafers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rectangle on the wafer is an individual chip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Wafer are cut into rectangles, and each chip is put in a package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Wires connect to the chip and then protrude from the package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Packaged chip are installed on circuit boards which connect the wires protruding from the chip to other parts of the larger circuit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 – Random Access Memory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store/run software programs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Loses content when turned 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 – Read Only Memory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store/run firmware programs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Retains contents when turned off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Firmware written by manufacturer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Defines “vocabulary” of chip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Tells chip what to do when first turned on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be changed by user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for both software and firmware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Retains contents when turned off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Flash “drive” name is misleading – there are no moving parts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“drives” effectively replaced the floppy drive’s function, so the drive name stuck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796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314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 following is NOT an example of a Mechanical Drive</a:t>
            </a:r>
          </a:p>
          <a:p>
            <a:r>
              <a:rPr lang="en-US" dirty="0" smtClean="0"/>
              <a:t>A) Floppy Drive</a:t>
            </a:r>
          </a:p>
          <a:p>
            <a:r>
              <a:rPr lang="en-US" dirty="0" smtClean="0"/>
              <a:t>B) Hard Drive</a:t>
            </a:r>
          </a:p>
          <a:p>
            <a:r>
              <a:rPr lang="en-US" b="1" i="1" u="sng" dirty="0" smtClean="0"/>
              <a:t>C) Flash Drive</a:t>
            </a:r>
          </a:p>
          <a:p>
            <a:r>
              <a:rPr lang="en-US" dirty="0" smtClean="0"/>
              <a:t>D) DVD Drive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806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 following is NOT an example of a Mechanical Drive</a:t>
            </a:r>
          </a:p>
          <a:p>
            <a:r>
              <a:rPr lang="en-US" dirty="0" smtClean="0"/>
              <a:t>A) Floppy Drive</a:t>
            </a:r>
          </a:p>
          <a:p>
            <a:r>
              <a:rPr lang="en-US" dirty="0" smtClean="0"/>
              <a:t>B) Hard Drive</a:t>
            </a:r>
          </a:p>
          <a:p>
            <a:r>
              <a:rPr lang="en-US" b="1" i="1" u="sng" dirty="0" smtClean="0"/>
              <a:t>C) Flash Drive</a:t>
            </a:r>
          </a:p>
          <a:p>
            <a:r>
              <a:rPr lang="en-US" dirty="0" smtClean="0"/>
              <a:t>D) DVD Drive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80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 following is NOT an example of a Memory Chip</a:t>
            </a:r>
          </a:p>
          <a:p>
            <a:r>
              <a:rPr lang="en-US" dirty="0" smtClean="0"/>
              <a:t>A) RAM</a:t>
            </a:r>
          </a:p>
          <a:p>
            <a:r>
              <a:rPr lang="en-US" dirty="0" smtClean="0"/>
              <a:t>B) ROM</a:t>
            </a:r>
          </a:p>
          <a:p>
            <a:r>
              <a:rPr lang="en-US" dirty="0" smtClean="0"/>
              <a:t>C) Flash drive</a:t>
            </a:r>
          </a:p>
          <a:p>
            <a:r>
              <a:rPr lang="en-US" dirty="0" smtClean="0"/>
              <a:t>D) Memory card</a:t>
            </a:r>
          </a:p>
          <a:p>
            <a:r>
              <a:rPr lang="en-US" b="1" i="1" u="sng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871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Hard Drive is called “Hard” because</a:t>
            </a:r>
          </a:p>
          <a:p>
            <a:r>
              <a:rPr lang="en-US" dirty="0" smtClean="0"/>
              <a:t>A) Its hard to find </a:t>
            </a:r>
          </a:p>
          <a:p>
            <a:r>
              <a:rPr lang="en-US" dirty="0" smtClean="0"/>
              <a:t>B) Its hard to open</a:t>
            </a:r>
          </a:p>
          <a:p>
            <a:r>
              <a:rPr lang="en-US" dirty="0" smtClean="0"/>
              <a:t>C) Its outer case is hard</a:t>
            </a:r>
          </a:p>
          <a:p>
            <a:r>
              <a:rPr lang="en-US" b="1" i="1" u="sng" dirty="0" smtClean="0"/>
              <a:t>D) Its magnetic surface is hard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032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Hard Drive is called “Hard” because</a:t>
            </a:r>
          </a:p>
          <a:p>
            <a:r>
              <a:rPr lang="en-US" dirty="0" smtClean="0"/>
              <a:t>A) Its hard to find </a:t>
            </a:r>
          </a:p>
          <a:p>
            <a:r>
              <a:rPr lang="en-US" dirty="0" smtClean="0"/>
              <a:t>B) Its hard to open</a:t>
            </a:r>
          </a:p>
          <a:p>
            <a:r>
              <a:rPr lang="en-US" dirty="0" smtClean="0"/>
              <a:t>C) Its outer case is hard</a:t>
            </a:r>
          </a:p>
          <a:p>
            <a:r>
              <a:rPr lang="en-US" b="1" i="1" u="sng" dirty="0" smtClean="0"/>
              <a:t>D) Its magnetic surface is hard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032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 chips are important in computer because they</a:t>
            </a:r>
          </a:p>
          <a:p>
            <a:r>
              <a:rPr lang="en-US" dirty="0" smtClean="0"/>
              <a:t>A) have a large capacity </a:t>
            </a:r>
          </a:p>
          <a:p>
            <a:r>
              <a:rPr lang="en-US" dirty="0" smtClean="0"/>
              <a:t>B) retain information when powered off</a:t>
            </a:r>
          </a:p>
          <a:p>
            <a:r>
              <a:rPr lang="en-US" b="1" i="1" u="sng" dirty="0" smtClean="0"/>
              <a:t>C) are very fast</a:t>
            </a:r>
          </a:p>
          <a:p>
            <a:r>
              <a:rPr lang="en-US" dirty="0" smtClean="0"/>
              <a:t>D) have a rotating disc</a:t>
            </a:r>
          </a:p>
          <a:p>
            <a:r>
              <a:rPr lang="en-US" dirty="0" smtClean="0"/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25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Instructional Material:</a:t>
            </a:r>
          </a:p>
          <a:p>
            <a:r>
              <a:rPr lang="en-US" b="1" dirty="0" smtClean="0">
                <a:solidFill>
                  <a:srgbClr val="000000"/>
                </a:solidFill>
                <a:effectLst/>
                <a:hlinkClick r:id="rId3"/>
              </a:rPr>
              <a:t>Recycling the Parts of a </a:t>
            </a:r>
            <a:r>
              <a:rPr lang="en-US" b="1" dirty="0" err="1" smtClean="0">
                <a:solidFill>
                  <a:srgbClr val="000000"/>
                </a:solidFill>
                <a:effectLst/>
                <a:hlinkClick r:id="rId3"/>
              </a:rPr>
              <a:t>Computers_Web</a:t>
            </a:r>
            <a:r>
              <a:rPr lang="en-US" b="1" dirty="0" smtClean="0">
                <a:solidFill>
                  <a:srgbClr val="000000"/>
                </a:solidFill>
                <a:effectLst/>
                <a:hlinkClick r:id="rId3"/>
              </a:rPr>
              <a:t> Video</a:t>
            </a:r>
            <a:r>
              <a:rPr lang="en-US" b="1" dirty="0" smtClean="0">
                <a:effectLst/>
              </a:rPr>
              <a:t> [1]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dirty="0" smtClean="0">
                <a:solidFill>
                  <a:srgbClr val="000000"/>
                </a:solidFill>
                <a:effectLst/>
                <a:hlinkClick r:id="rId4" tooltip="View user profile."/>
              </a:rPr>
              <a:t>Randy Steele</a:t>
            </a:r>
            <a:r>
              <a:rPr lang="en-US" dirty="0" smtClean="0">
                <a:effectLst/>
              </a:rPr>
              <a:t> [2] on 4 October, 2011 - 08:49</a:t>
            </a: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effectLst/>
              </a:rPr>
              <a:t>The link below is a video which describes Best Buy's Computer Recycling program - the largest in the country. It describes how the various parts of a computer must be recycled in different ways. Thanks to Matt Bell (Black Hills High School, Tumwater, WA) for finding this link.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  <a:hlinkClick r:id="rId5"/>
              </a:rPr>
              <a:t>http://www.livestream.com/thebby/video?clipId=flv_4647d133-b208-4ba9-97dd-f4b25877f284</a:t>
            </a:r>
            <a:r>
              <a:rPr lang="en-US" dirty="0" smtClean="0">
                <a:effectLst/>
              </a:rPr>
              <a:t> [5]</a:t>
            </a:r>
          </a:p>
          <a:p>
            <a:r>
              <a:rPr lang="en-US" dirty="0" smtClean="0">
                <a:effectLst/>
              </a:rPr>
              <a:t>Material Type: Lecture/Presentation</a:t>
            </a:r>
          </a:p>
          <a:p>
            <a:r>
              <a:rPr lang="en-US" dirty="0" smtClean="0">
                <a:effectLst/>
              </a:rPr>
              <a:t>Education Level: </a:t>
            </a:r>
            <a:r>
              <a:rPr lang="en-US" dirty="0" smtClean="0">
                <a:solidFill>
                  <a:srgbClr val="000000"/>
                </a:solidFill>
                <a:effectLst/>
                <a:hlinkClick r:id="rId6"/>
              </a:rPr>
              <a:t>Middle School</a:t>
            </a:r>
            <a:r>
              <a:rPr lang="en-US" dirty="0" smtClean="0">
                <a:effectLst/>
              </a:rPr>
              <a:t> [6]</a:t>
            </a:r>
            <a:r>
              <a:rPr lang="en-US" dirty="0" smtClean="0">
                <a:solidFill>
                  <a:srgbClr val="000000"/>
                </a:solidFill>
                <a:effectLst/>
                <a:hlinkClick r:id="rId7"/>
              </a:rPr>
              <a:t>High School</a:t>
            </a:r>
            <a:r>
              <a:rPr lang="en-US" dirty="0" smtClean="0">
                <a:effectLst/>
              </a:rPr>
              <a:t> [7]</a:t>
            </a:r>
          </a:p>
          <a:p>
            <a:r>
              <a:rPr lang="en-US" dirty="0" smtClean="0">
                <a:effectLst/>
              </a:rPr>
              <a:t>Focus Subject: </a:t>
            </a:r>
            <a:r>
              <a:rPr lang="en-US" dirty="0" smtClean="0">
                <a:solidFill>
                  <a:srgbClr val="000000"/>
                </a:solidFill>
                <a:effectLst/>
                <a:hlinkClick r:id="rId8"/>
              </a:rPr>
              <a:t>Science</a:t>
            </a:r>
            <a:r>
              <a:rPr lang="en-US" dirty="0" smtClean="0">
                <a:effectLst/>
              </a:rPr>
              <a:t> [8]</a:t>
            </a:r>
            <a:r>
              <a:rPr lang="en-US" dirty="0" smtClean="0">
                <a:solidFill>
                  <a:srgbClr val="000000"/>
                </a:solidFill>
                <a:effectLst/>
                <a:hlinkClick r:id="rId9"/>
              </a:rPr>
              <a:t>Technology</a:t>
            </a:r>
            <a:r>
              <a:rPr lang="en-US" dirty="0" smtClean="0">
                <a:effectLst/>
              </a:rPr>
              <a:t> [9]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314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371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020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Unit review.  Only the </a:t>
            </a:r>
            <a:r>
              <a:rPr lang="en-US" b="1" u="sng" baseline="0" dirty="0" smtClean="0"/>
              <a:t>Circuits,</a:t>
            </a:r>
            <a:r>
              <a:rPr lang="en-US" baseline="0" dirty="0" smtClean="0"/>
              <a:t> </a:t>
            </a:r>
            <a:r>
              <a:rPr lang="en-US" b="1" u="sng" baseline="0" dirty="0" smtClean="0"/>
              <a:t>The NXT</a:t>
            </a:r>
            <a:r>
              <a:rPr lang="en-US" baseline="0" dirty="0" smtClean="0"/>
              <a:t> and </a:t>
            </a:r>
            <a:r>
              <a:rPr lang="en-US" b="1" u="sng" baseline="0" dirty="0" smtClean="0"/>
              <a:t>Computer History</a:t>
            </a:r>
            <a:r>
              <a:rPr lang="en-US" b="1" i="1" u="none" baseline="0" dirty="0" smtClean="0"/>
              <a:t> </a:t>
            </a:r>
            <a:r>
              <a:rPr lang="en-US" baseline="0" dirty="0" smtClean="0"/>
              <a:t>columns are covered in lessons 2.1, 2.2 &amp; 2.5.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“I only have my class “question” the </a:t>
            </a:r>
            <a:r>
              <a:rPr lang="en-US" b="1" baseline="0" dirty="0" smtClean="0"/>
              <a:t>Circuit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NXT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History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column answers.  They all want to try the rest but I tell them those columns will be used when we get to the lessons that cover that material.  An effective Hook </a:t>
            </a:r>
            <a:r>
              <a:rPr lang="en-US" baseline="0" dirty="0" smtClean="0">
                <a:sym typeface="Wingdings" pitchFamily="2" charset="2"/>
              </a:rPr>
              <a:t> “ Roger Hull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30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Answer Key:</a:t>
            </a:r>
          </a:p>
          <a:p>
            <a:r>
              <a:rPr lang="en-US" b="1" dirty="0" smtClean="0">
                <a:solidFill>
                  <a:srgbClr val="000000"/>
                </a:solidFill>
                <a:effectLst/>
                <a:hlinkClick r:id="rId3"/>
              </a:rPr>
              <a:t>Introduction to Computers</a:t>
            </a:r>
            <a:r>
              <a:rPr lang="en-US" b="1" dirty="0" smtClean="0">
                <a:effectLst/>
              </a:rPr>
              <a:t> [1]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dirty="0" smtClean="0">
                <a:solidFill>
                  <a:srgbClr val="000000"/>
                </a:solidFill>
                <a:effectLst/>
                <a:hlinkClick r:id="rId4" tooltip="View user profile."/>
              </a:rPr>
              <a:t>Randy Steele</a:t>
            </a:r>
            <a:r>
              <a:rPr lang="en-US" dirty="0" smtClean="0">
                <a:effectLst/>
              </a:rPr>
              <a:t> [2] on 11 July, 2011 - 16:17</a:t>
            </a: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b="1" dirty="0" smtClean="0">
                <a:effectLst/>
              </a:rPr>
              <a:t>Answer Key: Introduction to Computers Worksheet</a:t>
            </a:r>
          </a:p>
          <a:p>
            <a:endParaRPr lang="en-US" dirty="0" smtClean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The abacus, Stonehenge and the slide rule are all examples of non-electronic calculating devices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Early computers used vacuum tubes as switches. These switches made early computers big, hot flakey and expensive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Modern computers use switches called transistors. Most transistors are made of silicon.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When many transistors are integrated onto a silicon piece of silicon, this is called an integrated circuit (technical name) or computer chip (common name)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Input – mouse, keyboard, microphone, scanner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Output – screen, speakers, printer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Processor – microprocessor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Storage – hard drive, CD/DVD drive, RAM, ROM, Flash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Storage drives have a rotating storage disk – hard drive (magnet disk), DVD drive (optical disk)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Memory chips are rectangles of silicon that have no moving parts – RAM, ROM or Flash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RAM – software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ROM – firmware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Flash – software or firmware</a:t>
            </a:r>
          </a:p>
          <a:p>
            <a:pPr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_____________________________________________________________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b="1" dirty="0" smtClean="0">
                <a:effectLst/>
              </a:rPr>
              <a:t>Source URL: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hlinkClick r:id="rId3"/>
              </a:rPr>
              <a:t>http://stemrobotics.cs.pdx.edu/node/343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/>
              </a:rPr>
              <a:t>Answer Key:</a:t>
            </a:r>
          </a:p>
          <a:p>
            <a:r>
              <a:rPr lang="en-US" b="1" dirty="0" smtClean="0">
                <a:solidFill>
                  <a:srgbClr val="000000"/>
                </a:solidFill>
                <a:effectLst/>
                <a:hlinkClick r:id="rId3"/>
              </a:rPr>
              <a:t>Introduction to Computers</a:t>
            </a:r>
            <a:r>
              <a:rPr lang="en-US" b="1" dirty="0" smtClean="0">
                <a:effectLst/>
              </a:rPr>
              <a:t> [1]</a:t>
            </a:r>
          </a:p>
          <a:p>
            <a:r>
              <a:rPr lang="en-US" dirty="0" smtClean="0">
                <a:effectLst/>
              </a:rPr>
              <a:t>Submitted by </a:t>
            </a:r>
            <a:r>
              <a:rPr lang="en-US" dirty="0" smtClean="0">
                <a:solidFill>
                  <a:srgbClr val="000000"/>
                </a:solidFill>
                <a:effectLst/>
                <a:hlinkClick r:id="rId4" tooltip="View user profile."/>
              </a:rPr>
              <a:t>Randy Steele</a:t>
            </a:r>
            <a:r>
              <a:rPr lang="en-US" dirty="0" smtClean="0">
                <a:effectLst/>
              </a:rPr>
              <a:t> [2] on 11 July, 2011 - 16:17</a:t>
            </a: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b="1" dirty="0" smtClean="0">
                <a:effectLst/>
              </a:rPr>
              <a:t>Answer Key: Introduction to Computers Worksheet</a:t>
            </a:r>
          </a:p>
          <a:p>
            <a:endParaRPr lang="en-US" dirty="0" smtClean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The abacus, Stonehenge and the slide rule are all examples of non-electronic calculating devices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Early computers used vacuum tubes as switches. These switches made early computers big, hot flakey and expensive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Modern computers use switches called transistors. Most transistors are made of silicon.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When many transistors are integrated onto a silicon piece of silicon, this is called an integrated circuit (technical name) or computer chip (common name)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Input – mouse, keyboard, microphone, scanner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Output – screen, speakers, printer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Processor – microprocessor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Storage – hard drive, CD/DVD drive, RAM, ROM, Flash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Storage drives have a rotating storage disk – hard drive (magnet disk), DVD drive (optical disk)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Memory chips are rectangles of silicon that have no moving parts – RAM, ROM or Flash</a:t>
            </a:r>
            <a:r>
              <a:rPr lang="en-US" dirty="0" smtClean="0">
                <a:solidFill>
                  <a:srgbClr val="000000"/>
                </a:solidFill>
                <a:effectLst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endParaRPr lang="en-US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RAM – software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ROM – firmware</a:t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b="1" dirty="0" smtClean="0">
                <a:solidFill>
                  <a:srgbClr val="000000"/>
                </a:solidFill>
                <a:effectLst/>
              </a:rPr>
              <a:t>Flash – software or firmware</a:t>
            </a:r>
          </a:p>
          <a:p>
            <a:pPr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  <a:effectLst/>
            </a:endParaRPr>
          </a:p>
          <a:p>
            <a:pPr>
              <a:buFont typeface="+mj-lt"/>
              <a:buNone/>
            </a:pPr>
            <a:r>
              <a:rPr lang="en-US" b="1" dirty="0" smtClean="0">
                <a:solidFill>
                  <a:srgbClr val="000000"/>
                </a:solidFill>
                <a:effectLst/>
              </a:rPr>
              <a:t>_____________________________________________________________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b="1" dirty="0" smtClean="0">
                <a:effectLst/>
              </a:rPr>
              <a:t>Source URL: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hlinkClick r:id="rId3"/>
              </a:rPr>
              <a:t>http://stemrobotics.cs.pdx.edu/node/343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 smtClean="0">
                <a:effectLst/>
              </a:rPr>
              <a:t>Instruction Guide:</a:t>
            </a:r>
          </a:p>
          <a:p>
            <a:r>
              <a:rPr lang="en-US" sz="900" b="1" dirty="0" smtClean="0">
                <a:solidFill>
                  <a:srgbClr val="000000"/>
                </a:solidFill>
                <a:effectLst/>
                <a:hlinkClick r:id="rId3"/>
              </a:rPr>
              <a:t>Introduction to Computers</a:t>
            </a:r>
            <a:r>
              <a:rPr lang="en-US" sz="900" b="1" dirty="0" smtClean="0">
                <a:effectLst/>
              </a:rPr>
              <a:t> [1]</a:t>
            </a:r>
          </a:p>
          <a:p>
            <a:r>
              <a:rPr lang="en-US" sz="900" dirty="0" smtClean="0">
                <a:effectLst/>
              </a:rPr>
              <a:t>Submitted by </a:t>
            </a:r>
            <a:r>
              <a:rPr lang="en-US" sz="900" dirty="0" smtClean="0">
                <a:solidFill>
                  <a:srgbClr val="000000"/>
                </a:solidFill>
                <a:effectLst/>
                <a:hlinkClick r:id="rId4" tooltip="View user profile."/>
              </a:rPr>
              <a:t>Randy Steele</a:t>
            </a:r>
            <a:r>
              <a:rPr lang="en-US" sz="900" dirty="0" smtClean="0">
                <a:effectLst/>
              </a:rPr>
              <a:t> [2] on 11 July, 2011 - 14:06</a:t>
            </a:r>
          </a:p>
          <a:p>
            <a:endParaRPr lang="en-US" sz="900" dirty="0" smtClean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effectLst/>
              </a:rPr>
              <a:t>This lesson delves into the technology behind the history and parts of computers. </a:t>
            </a:r>
            <a:endParaRPr lang="en-US" sz="900" dirty="0" smtClean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Review the </a:t>
            </a:r>
            <a:r>
              <a:rPr lang="en-US" sz="900" b="1" u="none" strike="noStrike" dirty="0" smtClean="0">
                <a:effectLst/>
                <a:hlinkClick r:id="rId5" action="ppaction://hlinkfile"/>
              </a:rPr>
              <a:t>Introduction to Computers</a:t>
            </a:r>
            <a:r>
              <a:rPr lang="en-US" sz="900" b="1" u="sng" strike="noStrike" dirty="0" smtClean="0">
                <a:effectLst/>
                <a:hlinkClick r:id="rId5" action="ppaction://hlinkfile"/>
              </a:rPr>
              <a:t> </a:t>
            </a:r>
            <a:r>
              <a:rPr lang="en-US" sz="900" b="1" u="none" strike="noStrike" dirty="0" smtClean="0">
                <a:effectLst/>
                <a:hlinkClick r:id="rId5" action="ppaction://hlinkfile"/>
              </a:rPr>
              <a:t>worksheet</a:t>
            </a:r>
            <a:r>
              <a:rPr lang="en-US" sz="900" dirty="0" smtClean="0">
                <a:effectLst/>
              </a:rPr>
              <a:t> with students before watching the Intel video.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Have student take notes during video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After watching the</a:t>
            </a:r>
            <a:r>
              <a:rPr lang="en-US" sz="900" b="1" u="none" strike="noStrike" dirty="0" smtClean="0">
                <a:solidFill>
                  <a:srgbClr val="000000"/>
                </a:solidFill>
                <a:effectLst/>
                <a:hlinkClick r:id="rId6" action="ppaction://hlinkfile"/>
              </a:rPr>
              <a:t> Intel "Introduction to Computers"</a:t>
            </a:r>
            <a:r>
              <a:rPr lang="en-US" sz="900" dirty="0" smtClean="0">
                <a:solidFill>
                  <a:srgbClr val="000000"/>
                </a:solidFill>
                <a:effectLst/>
              </a:rPr>
              <a:t>, supplement discussion with </a:t>
            </a:r>
            <a:r>
              <a:rPr lang="en-US" sz="900" b="1" u="none" strike="noStrike" dirty="0" smtClean="0">
                <a:solidFill>
                  <a:srgbClr val="000000"/>
                </a:solidFill>
                <a:effectLst/>
                <a:hlinkClick r:id="rId7" action="ppaction://hlinkfile"/>
              </a:rPr>
              <a:t>History and Parts of a Computer PPT </a:t>
            </a:r>
            <a:r>
              <a:rPr lang="en-US" sz="900" dirty="0" smtClean="0">
                <a:solidFill>
                  <a:srgbClr val="000000"/>
                </a:solidFill>
                <a:effectLst/>
              </a:rPr>
              <a:t>(use slideshow mode for proper animation)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u="sng" dirty="0" smtClean="0">
                <a:effectLst/>
              </a:rPr>
              <a:t>History of Computers</a:t>
            </a:r>
            <a:r>
              <a:rPr lang="en-US" sz="900" dirty="0" smtClean="0">
                <a:effectLst/>
              </a:rPr>
              <a:t> (video/PPT)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Ancient calculating devices included the abacus and Stonehenge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Use the more recent example of a slide rule (optional: show students a slide rule)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Vacuum tubes were used as switches in early computers circuits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Show sample vacuum tube and/or PPT slide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Vacuum tubes are electronic switches made of conductors and insulators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Need to operate in a vacuum – like a light bulb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Ask students to speculate on the 4 problems that limited the success of vacuum-tube based computers: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Big – filled several rooms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Hot – each tube generated as much heat as eight 60W light bulbs. Computers had thousands of tubes and used as much electricity as a small town.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Flakey – they broke down frequently. Wires would come loose, or any of the tubes could burn out like a light bulb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Expensive – both to build (tubes, other parts, building, air conditioning, etc.) and to operate (required a large staff, electricity cost, replacement parts, etc.). Only the government or large companies could afford these systems.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Tube based computers had thousands of tubes and were about as powerful as a basic calculator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Show students a “$1.99” calculator and/ or PPT slide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It is not big, it does not get hot, it is not flakey, it is not expensive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Ask students what changed?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The switch changed from a vacuum tube to a transistor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Show transistor sample and/ or PPT slide 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A transistor is a semiconductor switch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Used in modern computer circuits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Most commonly made of silicon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When multiple transistors are made on one piece of silicon is it called an “integrated circuit” or, more commonly, a “computer chip”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A microprocessor is a complex computer chip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Transistors on modern microprocessors are extremely small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In 2010, a circuit with over one billion (1,000,000,000) transistors would fit on a dime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We’ll explore this phenomena in the Moore’s Law section of this lesson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u="sng" dirty="0" smtClean="0">
                <a:effectLst/>
              </a:rPr>
              <a:t>The Four Parts of a Computer</a:t>
            </a:r>
            <a:r>
              <a:rPr lang="en-US" sz="900" dirty="0" smtClean="0">
                <a:effectLst/>
              </a:rPr>
              <a:t> (video/PPT)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After watching the </a:t>
            </a:r>
            <a:r>
              <a:rPr lang="en-US" sz="900" b="1" dirty="0" smtClean="0">
                <a:effectLst/>
              </a:rPr>
              <a:t>video</a:t>
            </a:r>
            <a:r>
              <a:rPr lang="en-US" sz="900" dirty="0" smtClean="0">
                <a:effectLst/>
              </a:rPr>
              <a:t> supplement discussion with</a:t>
            </a:r>
            <a:r>
              <a:rPr lang="en-US" sz="900" u="none" strike="noStrike" dirty="0" smtClean="0">
                <a:effectLst/>
                <a:hlinkClick r:id="rId8"/>
              </a:rPr>
              <a:t> </a:t>
            </a:r>
            <a:r>
              <a:rPr lang="en-US" sz="900" b="1" dirty="0" smtClean="0">
                <a:effectLst/>
              </a:rPr>
              <a:t>History and Parts of a Computer PPT </a:t>
            </a:r>
            <a:r>
              <a:rPr lang="en-US" sz="900" dirty="0" smtClean="0">
                <a:effectLst/>
              </a:rPr>
              <a:t>(use slideshow mode for proper animation)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effectLst/>
              </a:rPr>
              <a:t>Ask students name the four parts of a computer and give an example of each part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Input – keyboard, mouse, microphone, touch-screen, scanner, camera, etc.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Output – screen, speakers, printer, etc.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Ask students about a modem (it is both input and output)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No need to dwell on inputs and outputs, since student are most familiar with these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Processor – two types: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Embedded processors – can only be programmed by their manufacturer (TV remote, watches, cameras, etc.)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Microprocessor – can run programs from many sources (some brand names: Intel, AMD, Pentium, Core, i5, etc.)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We’ll explore processors in more depth in Hardware/Software/Firmware: Microprocessors lesson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Storage – two types (PPT slide 3)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Mechanical drives: (Show drive samples and/ or PPT slide 4)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Motor spins storage surface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Hard drive – “hard” magnetic disc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Floppy drives – “floppy” magnetic disc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CD/DVD drive – laser readable/writeable disc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Memory chips - RAM, ROM, Flash (Show drive samples and/ or PPT slide 5)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Silicon chips (semiconductors with many transistors) - no moving parts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Chip are manufactured on discs of silicon, called wafers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Each rectangle on the wafer is an individual chip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Wafer are cut into rectangles, and each chip is put in a package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Wires connect to the chip and then protrude from the package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Packaged chip are installed on circuit boards which connect the wires protruding from the chip to other parts of the larger circuit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RAM – Random Access Memory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Used to store/run software programs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Loses content when turned off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ROM – Read Only Memory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Used to store/run firmware programs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Retains contents when turned off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Firmware written by manufacturer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Defines “vocabulary” of chip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Tells chip what to do when first turned on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Cannot be changed by user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Flash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Used for both software and firmware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Retains contents when turned off</a:t>
            </a: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The Flash “drive” name is misleading – there are no moving parts</a:t>
            </a:r>
          </a:p>
          <a:p>
            <a:pPr marL="2057400" marR="0" lvl="4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ffectLst/>
              </a:rPr>
              <a:t>Flash “drives” effectively replaced the floppy drive’s function, so the drive name stuck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039F-7E5C-4B67-A6B2-982DFB0A4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31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watching the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 Intel "Introduction to Computers"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supplement discussion with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History and Parts of a Computer PPT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(use slideshow mode for proper animation)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History of Computers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(video/PPT)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Ancient calculating devices included the abacus and Stonehenge.  Use the more recent example of a slide rule (optional: show students a slide rule)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tubes were used as switches in early computers circuits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sample vacuum tube and/or PPT slide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Vacuum tubes are electronic switches made of conductors and insulators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operate in a vacuum – like a light bulb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to speculate on the 4 problems that limited the success of vacuum-tube based computers: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Big – filled several rooms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 – each tube generated as much heat as 8 60W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bulbs. Computers had thousands of tubes and used as much electricity as a small town.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Flakey – they broke down frequently. Wires would come loose, or any of the tubes could burn out like a light bulb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 –to build (tubes, other parts, building, air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etc.) and to operate (required a large staff, electricity cost, replacement parts, etc.). Only the government or large companies could afford.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 based computers had thousands of tubes and were about as powerful as a basic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0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students a “$1.99” calculator and/ or PPT slide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not big, it does not get hot, it is not flakey, it is not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Ask students what changed?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switch changed from a vacuum tube to a transistor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1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transistor sample and/ or PPT slide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transistor is a semiconductor switch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in modern computer circuits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commonly made of silicon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multiple transistors are made on one piece of silicon is it called an “integrated circuit” or, more commonly, a “computer chip”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microprocessor is a complex computer chip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Transistors on modern microprocessors are extremely small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2010, a circuit with over one billion (1,000,000,000) transistors would fit on a dime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We’ll explore this phenomena in the Moore’s Law section of this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49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What kind of switches did the first electronic computers (like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Eniac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 use?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A) Transistors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B) Wires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C) Insulators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D) Vacuum Tubes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0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What kind of switches did the first electronic computers (like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Eniac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 use?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A) Transistors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B) Wires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C) Insulators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D) Vacuum Tubes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E) None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D41A3-1F29-438C-BDEF-0DCCD83287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0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D2A3C-7BEC-4E50-8BAA-6D6BC4F7E5B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920C-18A3-458E-AB73-F2950053240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6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3C4A8E-3D11-4A40-B71B-C107767A41E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ECD3-99F4-45FA-8F05-71E90F42F9A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5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2E8F8-DD70-4AC7-907E-183E773B2C50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0ABC2-60CD-4CC5-850E-778CE818612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06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89FF1-C9B1-483D-A7AE-280C3156B5C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9192E-0309-4E44-B0E7-C68B506DF88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4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05692-2874-4E2C-B780-888FA644FD7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BDB97-C75C-4673-8821-BC6243ECBA3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6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E0605-D4A4-428E-838E-BFE2C8C23A5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D6B43-998A-4053-A5FE-7770FC828CF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59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BF894-FE63-44A8-944D-D0E1E3DBDBF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5E6A0-EE6A-4095-A861-9993768CB1F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69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F6D7A-EE93-42E6-BF9B-6B08668698E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09795-8913-457D-8CC7-26F56BBCC1DF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37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5154-7358-4305-A81A-1DED6F28E61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15903-08AF-41E9-A99C-6A39A46DD19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51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8B583-CE5B-40DD-9066-878D0E32044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69F7D-816F-414B-9957-508A0FEDF74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9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EEE53-63A4-4B38-87E6-10FC0BC5CED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95FDEC2-B4DB-4EED-83D7-D50AB182EFB0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72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F8018-8B95-4489-8BFA-FAE64DF28CC0}" type="datetimeFigureOut">
              <a:rPr lang="en-US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10/3/2013</a:t>
            </a:fld>
            <a:endParaRPr lang="en-US" dirty="0">
              <a:solidFill>
                <a:srgbClr val="DBF5F9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BF5F9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1D3D1-0E21-4B2B-9C65-145B0E1EB438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767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tream.com/thebby/video?clipId=flv_4647d133-b208-4ba9-97dd-f4b25877f28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hoknew.news.yahoo.com/?nc&amp;vid=2614928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sites/default/files/Unit_Review_Circuits_Computers_Jeopardy.pp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emrobotics.cs.pdx.edu/node/47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temrobotics.cs.pdx.edu/sites/default/files/INTEL_JOURNEY_INSIDE-chapter1.fl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667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/>
              <a:t>2.5</a:t>
            </a:r>
            <a:br>
              <a:rPr lang="en-US" dirty="0" smtClean="0"/>
            </a:br>
            <a:r>
              <a:rPr lang="en-US" dirty="0" smtClean="0"/>
              <a:t>Introduction </a:t>
            </a:r>
            <a:r>
              <a:rPr lang="en-US" dirty="0"/>
              <a:t>to Computers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U2C5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89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The 4 problems with Vacuum Tube computers were that they were Big, Hot ……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Ugly &amp; Old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Noisy &amp; Flakey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Flakey &amp; Expensive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Expensive &amp; Old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859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The 4 problems with Vacuum Tube computers were that they were Big, Hot ……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Ugly &amp; Old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Noisy &amp; Flakey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C) Flakey &amp; Expensive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Expensive &amp; Old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14887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3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Modern electronics do not have these problems because they use a switch called a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Computer Chip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Transistor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Microprocessor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Conducting Path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34526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3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Modern electronics do not have these problems because they use a switch called a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Computer Chip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B) Transistor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Microprocessor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Conducting Path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36347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4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Transistors are one type of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Insulator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Conductor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Computer Chip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Semiconductor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18473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4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Transistors are one type of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Insulator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Conductor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Computer Chip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D) Semiconductor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521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The Four Parts of a Computer</a:t>
            </a:r>
            <a:endParaRPr lang="en-US" sz="4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1600199" y="3244334"/>
            <a:ext cx="14791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smtClean="0">
                <a:latin typeface="Calibri" pitchFamily="34" charset="0"/>
              </a:rPr>
              <a:t>Output</a:t>
            </a:r>
            <a:endParaRPr lang="en-US" sz="2400" b="1" u="sng" dirty="0">
              <a:latin typeface="Calibri" pitchFamily="34" charset="0"/>
            </a:endParaRPr>
          </a:p>
          <a:p>
            <a:pPr marL="171450" indent="-171450"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Screen</a:t>
            </a:r>
            <a:endParaRPr lang="en-US" sz="2400" dirty="0">
              <a:latin typeface="Calibri" pitchFamily="34" charset="0"/>
            </a:endParaRPr>
          </a:p>
          <a:p>
            <a:pPr marL="114300" indent="-1143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 Speakers</a:t>
            </a:r>
            <a:endParaRPr lang="en-US" sz="2400" dirty="0">
              <a:latin typeface="Calibri" pitchFamily="34" charset="0"/>
            </a:endParaRPr>
          </a:p>
          <a:p>
            <a:pPr marL="171450" indent="-17145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Printer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248" name="TextBox 26"/>
          <p:cNvSpPr txBox="1">
            <a:spLocks noChangeArrowheads="1"/>
          </p:cNvSpPr>
          <p:nvPr/>
        </p:nvSpPr>
        <p:spPr bwMode="auto">
          <a:xfrm>
            <a:off x="5257800" y="3429000"/>
            <a:ext cx="3120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smtClean="0">
                <a:latin typeface="Calibri" pitchFamily="34" charset="0"/>
              </a:rPr>
              <a:t>Processor</a:t>
            </a:r>
            <a:endParaRPr lang="en-US" sz="2400" b="1" u="sng" dirty="0">
              <a:latin typeface="Calibri" pitchFamily="34" charset="0"/>
            </a:endParaRPr>
          </a:p>
          <a:p>
            <a:pPr marL="114300" indent="-1143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 Embedded Processors</a:t>
            </a:r>
            <a:endParaRPr lang="en-US" sz="24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Microprocessor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249" name="TextBox 29"/>
          <p:cNvSpPr txBox="1">
            <a:spLocks noChangeArrowheads="1"/>
          </p:cNvSpPr>
          <p:nvPr/>
        </p:nvSpPr>
        <p:spPr bwMode="auto">
          <a:xfrm>
            <a:off x="2590799" y="1143000"/>
            <a:ext cx="46243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Calibri" pitchFamily="34" charset="0"/>
              </a:rPr>
              <a:t>                      </a:t>
            </a:r>
            <a:r>
              <a:rPr lang="en-US" sz="2400" b="1" u="sng" dirty="0" smtClean="0">
                <a:latin typeface="Calibri" pitchFamily="34" charset="0"/>
              </a:rPr>
              <a:t>Input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228600" indent="-2286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Keyboard</a:t>
            </a:r>
          </a:p>
          <a:p>
            <a:pPr marL="228600" indent="-2286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Mouse</a:t>
            </a:r>
            <a:endParaRPr lang="en-US" sz="2400" dirty="0">
              <a:latin typeface="Calibri" pitchFamily="34" charset="0"/>
            </a:endParaRPr>
          </a:p>
          <a:p>
            <a:pPr marL="228600" indent="-2286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Microphone</a:t>
            </a:r>
          </a:p>
          <a:p>
            <a:pPr marL="228600" indent="-228600" eaLnBrk="1" hangingPunct="1">
              <a:buFont typeface="Arial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marL="228600" indent="-228600" eaLnBrk="1" hangingPunct="1">
              <a:buFont typeface="Arial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marL="228600" indent="-228600" eaLnBrk="1" hangingPunct="1">
              <a:buFont typeface="Arial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eaLnBrk="1" hangingPunct="1"/>
            <a:endParaRPr lang="en-US" sz="2400" dirty="0" smtClean="0">
              <a:latin typeface="Calibri" pitchFamily="34" charset="0"/>
            </a:endParaRPr>
          </a:p>
          <a:p>
            <a:pPr marL="228600" indent="-2286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Touch Screen</a:t>
            </a:r>
          </a:p>
          <a:p>
            <a:pPr marL="228600" indent="-2286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Scanner</a:t>
            </a:r>
          </a:p>
          <a:p>
            <a:pPr marL="228600" indent="-2286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Camera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3247342" y="5486400"/>
            <a:ext cx="26493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smtClean="0">
                <a:latin typeface="Calibri" pitchFamily="34" charset="0"/>
              </a:rPr>
              <a:t>Storage</a:t>
            </a:r>
            <a:endParaRPr lang="en-US" sz="2400" b="1" u="sng" dirty="0">
              <a:latin typeface="Calibri" pitchFamily="34" charset="0"/>
            </a:endParaRPr>
          </a:p>
          <a:p>
            <a:pPr marL="114300" indent="-114300" eaLnBrk="1" hangingPunct="1">
              <a:buFont typeface="Arial" charset="0"/>
              <a:buChar char="•"/>
            </a:pPr>
            <a:r>
              <a:rPr lang="en-US" sz="2400" dirty="0" smtClean="0">
                <a:latin typeface="Calibri" pitchFamily="34" charset="0"/>
              </a:rPr>
              <a:t> Mechanical Drives</a:t>
            </a:r>
            <a:endParaRPr lang="en-US" sz="24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Memory Chips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304800"/>
            <a:ext cx="5105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Storage Devices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981200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Mechanical Drives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8600" y="1981200"/>
            <a:ext cx="5105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Memory Chips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2743200"/>
            <a:ext cx="3306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Rotating storage surface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Very large capacity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Hard Drives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CD or DVD Drives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Floppy Drives</a:t>
            </a: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2743200"/>
            <a:ext cx="3460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No moving parts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Medium to large capacity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RAM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ROM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Flash</a:t>
            </a: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6" idx="2"/>
            <a:endCxn id="13" idx="0"/>
          </p:cNvCxnSpPr>
          <p:nvPr/>
        </p:nvCxnSpPr>
        <p:spPr>
          <a:xfrm rot="5400000">
            <a:off x="2919412" y="519113"/>
            <a:ext cx="752475" cy="2171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4" idx="0"/>
          </p:cNvCxnSpPr>
          <p:nvPr/>
        </p:nvCxnSpPr>
        <p:spPr>
          <a:xfrm rot="16200000" flipH="1">
            <a:off x="5110162" y="500063"/>
            <a:ext cx="752475" cy="2209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64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Mechanical Drives</a:t>
            </a:r>
          </a:p>
        </p:txBody>
      </p:sp>
      <p:pic>
        <p:nvPicPr>
          <p:cNvPr id="10243" name="Picture 16" descr="hardriv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2954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8" descr="hardriv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10249" idx="1"/>
          </p:cNvCxnSpPr>
          <p:nvPr/>
        </p:nvCxnSpPr>
        <p:spPr>
          <a:xfrm rot="10800000" flipV="1">
            <a:off x="3352800" y="2112963"/>
            <a:ext cx="1066800" cy="4556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249" idx="1"/>
          </p:cNvCxnSpPr>
          <p:nvPr/>
        </p:nvCxnSpPr>
        <p:spPr>
          <a:xfrm rot="10800000" flipV="1">
            <a:off x="2514600" y="2112963"/>
            <a:ext cx="1905000" cy="19256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25"/>
          <p:cNvSpPr txBox="1">
            <a:spLocks noChangeArrowheads="1"/>
          </p:cNvSpPr>
          <p:nvPr/>
        </p:nvSpPr>
        <p:spPr bwMode="auto">
          <a:xfrm>
            <a:off x="3886200" y="3124200"/>
            <a:ext cx="4672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latin typeface="Calibri" pitchFamily="34" charset="0"/>
              </a:rPr>
              <a:t>Floppy Drive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Rotating magnetic disc is “floppy”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Low storage capacity and slow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Portable  and reusable diskettes</a:t>
            </a:r>
          </a:p>
        </p:txBody>
      </p:sp>
      <p:sp>
        <p:nvSpPr>
          <p:cNvPr id="10248" name="TextBox 26"/>
          <p:cNvSpPr txBox="1">
            <a:spLocks noChangeArrowheads="1"/>
          </p:cNvSpPr>
          <p:nvPr/>
        </p:nvSpPr>
        <p:spPr bwMode="auto">
          <a:xfrm>
            <a:off x="4267200" y="4724400"/>
            <a:ext cx="40544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latin typeface="Calibri" pitchFamily="34" charset="0"/>
              </a:rPr>
              <a:t>CD/DVD Drive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Rotating disc is laser readable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Medium storage capacity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Relatively slow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Portable and cheap discs</a:t>
            </a:r>
          </a:p>
        </p:txBody>
      </p:sp>
      <p:sp>
        <p:nvSpPr>
          <p:cNvPr id="10249" name="TextBox 29"/>
          <p:cNvSpPr txBox="1">
            <a:spLocks noChangeArrowheads="1"/>
          </p:cNvSpPr>
          <p:nvPr/>
        </p:nvSpPr>
        <p:spPr bwMode="auto">
          <a:xfrm>
            <a:off x="4419600" y="1143000"/>
            <a:ext cx="4340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latin typeface="Calibri" pitchFamily="34" charset="0"/>
              </a:rPr>
              <a:t>Hard Drive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Rotating magnetic disc is “hard”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Highest storage capacity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Fastest mechanical drive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 Sealed, no physical access</a:t>
            </a:r>
          </a:p>
        </p:txBody>
      </p:sp>
    </p:spTree>
    <p:extLst>
      <p:ext uri="{BB962C8B-B14F-4D97-AF65-F5344CB8AC3E}">
        <p14:creationId xmlns:p14="http://schemas.microsoft.com/office/powerpoint/2010/main" xmlns="" val="41200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6"/>
          <p:cNvSpPr txBox="1">
            <a:spLocks noChangeArrowheads="1"/>
          </p:cNvSpPr>
          <p:nvPr/>
        </p:nvSpPr>
        <p:spPr bwMode="auto">
          <a:xfrm>
            <a:off x="4686300" y="4343400"/>
            <a:ext cx="4457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>
                <a:solidFill>
                  <a:srgbClr val="FFC000"/>
                </a:solidFill>
                <a:latin typeface="Calibri" pitchFamily="34" charset="0"/>
              </a:rPr>
              <a:t>Flash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High capacity, relatively slow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Used for </a:t>
            </a:r>
            <a:r>
              <a:rPr lang="en-US" sz="2400" u="sng" dirty="0">
                <a:latin typeface="Calibri" pitchFamily="34" charset="0"/>
              </a:rPr>
              <a:t>Software</a:t>
            </a:r>
            <a:r>
              <a:rPr lang="en-US" sz="2400" dirty="0">
                <a:latin typeface="Calibri" pitchFamily="34" charset="0"/>
              </a:rPr>
              <a:t> &amp; </a:t>
            </a:r>
            <a:r>
              <a:rPr lang="en-US" sz="2400" u="sng" dirty="0">
                <a:latin typeface="Calibri" pitchFamily="34" charset="0"/>
              </a:rPr>
              <a:t>Firmware</a:t>
            </a:r>
            <a:endParaRPr lang="en-US" sz="24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Retains contents when turned off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Flash “drive” name misleading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no moving parts</a:t>
            </a:r>
          </a:p>
        </p:txBody>
      </p:sp>
      <p:pic>
        <p:nvPicPr>
          <p:cNvPr id="11267" name="Picture 11" descr="RAM Dim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9936">
            <a:off x="2370138" y="6175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ram waf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23272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ram packaged di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3447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4" descr="flash drive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rved Up Arrow 23"/>
          <p:cNvSpPr/>
          <p:nvPr/>
        </p:nvSpPr>
        <p:spPr>
          <a:xfrm rot="19182744">
            <a:off x="1755775" y="2674938"/>
            <a:ext cx="1336675" cy="45720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Memory Chips</a:t>
            </a:r>
          </a:p>
        </p:txBody>
      </p:sp>
      <p:sp>
        <p:nvSpPr>
          <p:cNvPr id="28" name="Notched Right Arrow 27"/>
          <p:cNvSpPr/>
          <p:nvPr/>
        </p:nvSpPr>
        <p:spPr>
          <a:xfrm rot="10800000">
            <a:off x="3657600" y="5867400"/>
            <a:ext cx="1066800" cy="3048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74" name="TextBox 28"/>
          <p:cNvSpPr txBox="1">
            <a:spLocks noChangeArrowheads="1"/>
          </p:cNvSpPr>
          <p:nvPr/>
        </p:nvSpPr>
        <p:spPr bwMode="auto">
          <a:xfrm>
            <a:off x="1600200" y="1600200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RAM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Wafer</a:t>
            </a:r>
          </a:p>
        </p:txBody>
      </p:sp>
      <p:sp>
        <p:nvSpPr>
          <p:cNvPr id="11275" name="TextBox 29"/>
          <p:cNvSpPr txBox="1">
            <a:spLocks noChangeArrowheads="1"/>
          </p:cNvSpPr>
          <p:nvPr/>
        </p:nvSpPr>
        <p:spPr bwMode="auto">
          <a:xfrm>
            <a:off x="304800" y="32004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Packaged</a:t>
            </a:r>
            <a:br>
              <a:rPr lang="en-US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RAM Chip</a:t>
            </a:r>
          </a:p>
        </p:txBody>
      </p:sp>
      <p:sp>
        <p:nvSpPr>
          <p:cNvPr id="11276" name="TextBox 30"/>
          <p:cNvSpPr txBox="1">
            <a:spLocks noChangeArrowheads="1"/>
          </p:cNvSpPr>
          <p:nvPr/>
        </p:nvSpPr>
        <p:spPr bwMode="auto">
          <a:xfrm>
            <a:off x="0" y="4191000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Flash “Drive”</a:t>
            </a:r>
          </a:p>
        </p:txBody>
      </p:sp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4802188" y="838200"/>
            <a:ext cx="43418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smtClean="0">
                <a:solidFill>
                  <a:srgbClr val="FFC000"/>
                </a:solidFill>
                <a:latin typeface="Calibri" pitchFamily="34" charset="0"/>
              </a:rPr>
              <a:t>RAM</a:t>
            </a:r>
            <a:r>
              <a:rPr lang="en-US" sz="2400" u="sng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(</a:t>
            </a:r>
            <a:r>
              <a:rPr lang="en-US" sz="2000" u="sng" dirty="0">
                <a:solidFill>
                  <a:srgbClr val="FFC000"/>
                </a:solidFill>
                <a:latin typeface="Calibri" pitchFamily="34" charset="0"/>
              </a:rPr>
              <a:t>R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andom </a:t>
            </a:r>
            <a:r>
              <a:rPr lang="en-US" sz="2000" u="sng" dirty="0">
                <a:solidFill>
                  <a:srgbClr val="FFC000"/>
                </a:solidFill>
                <a:latin typeface="Calibri" pitchFamily="34" charset="0"/>
              </a:rPr>
              <a:t>A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ccess </a:t>
            </a:r>
            <a:r>
              <a:rPr lang="en-US" sz="2000" u="sng" dirty="0">
                <a:solidFill>
                  <a:srgbClr val="FFC000"/>
                </a:solidFill>
                <a:latin typeface="Calibri" pitchFamily="34" charset="0"/>
              </a:rPr>
              <a:t>M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emory)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Fastest memory chips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Relatively small capacity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Used to run </a:t>
            </a:r>
            <a:r>
              <a:rPr lang="en-US" sz="2400" u="sng" dirty="0">
                <a:latin typeface="Calibri" pitchFamily="34" charset="0"/>
              </a:rPr>
              <a:t>Software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Loses contents when turned off</a:t>
            </a:r>
          </a:p>
        </p:txBody>
      </p:sp>
      <p:sp>
        <p:nvSpPr>
          <p:cNvPr id="11278" name="TextBox 31"/>
          <p:cNvSpPr txBox="1">
            <a:spLocks noChangeArrowheads="1"/>
          </p:cNvSpPr>
          <p:nvPr/>
        </p:nvSpPr>
        <p:spPr bwMode="auto">
          <a:xfrm>
            <a:off x="2971800" y="1905000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	</a:t>
            </a:r>
            <a:r>
              <a:rPr lang="en-US" b="1" dirty="0">
                <a:latin typeface="Calibri" pitchFamily="34" charset="0"/>
              </a:rPr>
              <a:t>RAM</a:t>
            </a:r>
          </a:p>
          <a:p>
            <a:pPr eaLnBrk="1" hangingPunct="1"/>
            <a:r>
              <a:rPr lang="en-US" b="1" dirty="0">
                <a:latin typeface="Calibri" pitchFamily="34" charset="0"/>
              </a:rPr>
              <a:t>         Circuit </a:t>
            </a:r>
          </a:p>
          <a:p>
            <a:pPr eaLnBrk="1" hangingPunct="1"/>
            <a:r>
              <a:rPr lang="en-US" b="1" dirty="0">
                <a:latin typeface="Calibri" pitchFamily="34" charset="0"/>
              </a:rPr>
              <a:t>Board</a:t>
            </a:r>
          </a:p>
        </p:txBody>
      </p:sp>
      <p:sp>
        <p:nvSpPr>
          <p:cNvPr id="33" name="Oval 32"/>
          <p:cNvSpPr/>
          <p:nvPr/>
        </p:nvSpPr>
        <p:spPr>
          <a:xfrm>
            <a:off x="4267200" y="2971800"/>
            <a:ext cx="609600" cy="381000"/>
          </a:xfrm>
          <a:prstGeom prst="ellips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80" name="TextBox 25"/>
          <p:cNvSpPr txBox="1">
            <a:spLocks noChangeArrowheads="1"/>
          </p:cNvSpPr>
          <p:nvPr/>
        </p:nvSpPr>
        <p:spPr bwMode="auto">
          <a:xfrm>
            <a:off x="3884613" y="2743200"/>
            <a:ext cx="5259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u="sng" dirty="0" smtClean="0">
                <a:solidFill>
                  <a:srgbClr val="FFC000"/>
                </a:solidFill>
                <a:latin typeface="Calibri" pitchFamily="34" charset="0"/>
              </a:rPr>
              <a:t>ROM</a:t>
            </a:r>
            <a:r>
              <a:rPr lang="en-US" sz="2400" u="sng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(</a:t>
            </a:r>
            <a:r>
              <a:rPr lang="en-US" sz="2000" u="sng" dirty="0">
                <a:solidFill>
                  <a:srgbClr val="FFC000"/>
                </a:solidFill>
                <a:latin typeface="Calibri" pitchFamily="34" charset="0"/>
              </a:rPr>
              <a:t>R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ead </a:t>
            </a:r>
            <a:r>
              <a:rPr lang="en-US" sz="2000" u="sng" dirty="0">
                <a:solidFill>
                  <a:srgbClr val="FFC000"/>
                </a:solidFill>
                <a:latin typeface="Calibri" pitchFamily="34" charset="0"/>
              </a:rPr>
              <a:t>O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nly </a:t>
            </a:r>
            <a:r>
              <a:rPr lang="en-US" sz="2000" u="sng" dirty="0">
                <a:solidFill>
                  <a:srgbClr val="FFC000"/>
                </a:solidFill>
                <a:latin typeface="Calibri" pitchFamily="34" charset="0"/>
              </a:rPr>
              <a:t>M</a:t>
            </a:r>
            <a:r>
              <a:rPr lang="en-US" sz="2000" dirty="0">
                <a:solidFill>
                  <a:srgbClr val="FFC000"/>
                </a:solidFill>
                <a:latin typeface="Calibri" pitchFamily="34" charset="0"/>
              </a:rPr>
              <a:t>emory)</a:t>
            </a:r>
            <a:endParaRPr lang="en-US" sz="2000" u="sng" dirty="0">
              <a:solidFill>
                <a:srgbClr val="FFC000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Fast, low capacity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Used for </a:t>
            </a:r>
            <a:r>
              <a:rPr lang="en-US" sz="2400" u="sng" dirty="0">
                <a:latin typeface="Calibri" pitchFamily="34" charset="0"/>
              </a:rPr>
              <a:t>Firmware</a:t>
            </a:r>
            <a:r>
              <a:rPr lang="en-US" sz="2400" dirty="0">
                <a:latin typeface="Calibri" pitchFamily="34" charset="0"/>
              </a:rPr>
              <a:t> (Manufacturer only)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 Retains contents when turned off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228600" y="1828800"/>
            <a:ext cx="609600" cy="12192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495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000" dirty="0"/>
              <a:t>2.5 Introduction to Computers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991600" cy="5105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Overview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The goal of this lesson is to explore the history and parts of the computer. The lesson utilizes resources from Intel's "The Journey Inside: The Computer" series.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endParaRPr lang="en-US" sz="1050" b="1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Objectives: 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Students will be able to: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1.  </a:t>
            </a:r>
            <a:r>
              <a:rPr lang="en-US" sz="2400" b="1" dirty="0">
                <a:solidFill>
                  <a:schemeClr val="bg1"/>
                </a:solidFill>
              </a:rPr>
              <a:t>List examples of early calculating machines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. Describe the four problems of tube-based computer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. Describe the function of a transistor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4. Describe </a:t>
            </a:r>
            <a:r>
              <a:rPr lang="en-US" sz="2400" b="1" dirty="0">
                <a:solidFill>
                  <a:schemeClr val="bg1"/>
                </a:solidFill>
              </a:rPr>
              <a:t>the four parts of a computer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5. Categorize </a:t>
            </a:r>
            <a:r>
              <a:rPr lang="en-US" sz="2400" b="1" dirty="0">
                <a:solidFill>
                  <a:schemeClr val="bg1"/>
                </a:solidFill>
              </a:rPr>
              <a:t>a given computer part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6</a:t>
            </a:r>
            <a:r>
              <a:rPr lang="en-US" sz="2400" b="1" dirty="0">
                <a:solidFill>
                  <a:schemeClr val="bg1"/>
                </a:solidFill>
              </a:rPr>
              <a:t>. Distinguish between storage drives and memory chips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7</a:t>
            </a:r>
            <a:r>
              <a:rPr lang="en-US" sz="2400" b="1" dirty="0">
                <a:solidFill>
                  <a:schemeClr val="bg1"/>
                </a:solidFill>
              </a:rPr>
              <a:t>. Distinguish between RAM, ROM and Flash memory chips</a:t>
            </a:r>
          </a:p>
        </p:txBody>
      </p:sp>
    </p:spTree>
    <p:extLst>
      <p:ext uri="{BB962C8B-B14F-4D97-AF65-F5344CB8AC3E}">
        <p14:creationId xmlns:p14="http://schemas.microsoft.com/office/powerpoint/2010/main" xmlns="" val="100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5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Which of the following is NOT an example of a Mechanical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Floppy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Hard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Flash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DVD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5950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5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Which of the following is NOT an example of a Mechanical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Floppy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Hard Drive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C) Flash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DVD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7817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Which of the following is NOT an example of a Memory Chip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RAM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ROM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Flash drive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Memory card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17609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7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A Hard Drive is called “Hard” because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Its hard to find 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Its hard to open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Its outer case is hard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Its magnetic surface is hard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714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7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A Hard Drive is called “Hard” because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Its hard to find 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Its hard to open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Its outer case is hard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D) Its magnetic surface is hard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6522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8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144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RAM chips are important in computer because they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have a large capacity 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retain information when powered off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C) are very fast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have a rotating disc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4089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3" y="990600"/>
            <a:ext cx="9144000" cy="495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000" dirty="0"/>
              <a:t>2.5 Introduction to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82000" cy="17526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(3:20)</a:t>
            </a:r>
          </a:p>
          <a:p>
            <a:pPr algn="ctr"/>
            <a:r>
              <a:rPr lang="en-US" sz="3200" dirty="0">
                <a:hlinkClick r:id="rId3"/>
              </a:rPr>
              <a:t>Recycling the Parts of a </a:t>
            </a:r>
            <a:r>
              <a:rPr lang="en-US" sz="3200" dirty="0" smtClean="0">
                <a:hlinkClick r:id="rId3"/>
              </a:rPr>
              <a:t>Computers Web Video</a:t>
            </a:r>
            <a:endParaRPr lang="en-US" sz="3200" dirty="0" smtClean="0"/>
          </a:p>
          <a:p>
            <a:pPr algn="ctr"/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www.livestream.com/thebby/video?clipId=flv_4647d133-b208-4ba9-97dd-f4b25877f284</a:t>
            </a:r>
            <a:endParaRPr lang="en-US" sz="800" dirty="0" smtClean="0"/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8451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http://whoknew.news.yahoo.com/?</a:t>
            </a:r>
            <a:r>
              <a:rPr lang="en-US" dirty="0" smtClean="0">
                <a:hlinkClick r:id="rId3"/>
              </a:rPr>
              <a:t>nc&amp;vid=26149281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Computers</a:t>
            </a:r>
            <a:br>
              <a:rPr lang="en-US" dirty="0" smtClean="0"/>
            </a:b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algn="ctr"/>
            <a:r>
              <a:rPr lang="en-US" dirty="0" smtClean="0">
                <a:hlinkClick r:id="rId3"/>
              </a:rPr>
              <a:t>Jeopardy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4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1" y="-292394"/>
            <a:ext cx="88392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Worksheet 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Introduction to Computers 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Name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:_________________________   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Period:___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Date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:________  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Score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:_____/18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Name two non-electronic calculating devices:                 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	(3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type of switch did the first electronic (like ENIAC) computers use?   What were four problems with this type of computers: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type of switch do modern electronic computers use?  What are they most commonly made of?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4.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When circuits containing several of these modern switches are integrated onto one component, what are these called?  Give both the technical name and the common name.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5.	(4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are four parts of a computer.  Give an example of each. 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is the difference between a storage drive and a memory chip.  Give an example of each.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7.	(3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are the 3 most common types of memory chips.  What is typically stored in each?</a:t>
            </a:r>
          </a:p>
        </p:txBody>
      </p:sp>
    </p:spTree>
    <p:extLst>
      <p:ext uri="{BB962C8B-B14F-4D97-AF65-F5344CB8AC3E}">
        <p14:creationId xmlns:p14="http://schemas.microsoft.com/office/powerpoint/2010/main" xmlns="" val="40206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1" y="-15395"/>
            <a:ext cx="88392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Worksheet 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Introduction to Computers 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Name:__________________  Period:___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Date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:________ 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Score:____/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18</a:t>
            </a:r>
          </a:p>
          <a:p>
            <a:pPr marL="914400" indent="-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Name two non-electronic calculating devices:                 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	(3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type of switch did the first electronic (like ENIAC) computers use?   What were four problems with this type of computers: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type of switch do modern electronic computers use?  What are they most commonly made of?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4.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When circuits containing several of these modern switches are integrated onto one component, what are these called?  Give both the technical name and the common name.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5.	(4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are four parts of a computer.  Give an example of each. 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6.	(2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is the difference between a storage drive and a memory chip.  Give an example of each.</a:t>
            </a: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endParaRPr lang="en-US" b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1146175" indent="-1146175" fontAlgn="base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7.	(3 </a:t>
            </a:r>
            <a:r>
              <a:rPr lang="en-US" b="1" dirty="0" err="1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pts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) What are the 3 most common types of memory chips.  What is typically stored in each?</a:t>
            </a:r>
          </a:p>
        </p:txBody>
      </p:sp>
    </p:spTree>
    <p:extLst>
      <p:ext uri="{BB962C8B-B14F-4D97-AF65-F5344CB8AC3E}">
        <p14:creationId xmlns:p14="http://schemas.microsoft.com/office/powerpoint/2010/main" xmlns="" val="23262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3" y="990600"/>
            <a:ext cx="9144000" cy="495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000" dirty="0"/>
              <a:t>2.5 Introduction to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82000" cy="40386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(8:20)</a:t>
            </a:r>
          </a:p>
          <a:p>
            <a:pPr algn="ctr"/>
            <a:r>
              <a:rPr lang="en-US" sz="3200" dirty="0" smtClean="0">
                <a:hlinkClick r:id="rId3"/>
              </a:rPr>
              <a:t>Intel </a:t>
            </a:r>
            <a:r>
              <a:rPr lang="en-US" sz="3200" dirty="0">
                <a:hlinkClick r:id="rId3"/>
              </a:rPr>
              <a:t>"The Journey Inside: </a:t>
            </a:r>
            <a:endParaRPr lang="en-US" sz="3200" dirty="0" smtClean="0">
              <a:hlinkClick r:id="rId3"/>
            </a:endParaRPr>
          </a:p>
          <a:p>
            <a:pPr algn="ctr"/>
            <a:r>
              <a:rPr lang="en-US" sz="3200" dirty="0" smtClean="0">
                <a:hlinkClick r:id="rId3"/>
              </a:rPr>
              <a:t>The </a:t>
            </a:r>
            <a:r>
              <a:rPr lang="en-US" sz="3200" dirty="0">
                <a:hlinkClick r:id="rId3"/>
              </a:rPr>
              <a:t>Computer - Introduction to Computers" video</a:t>
            </a:r>
            <a:endParaRPr lang="en-US" sz="3200" dirty="0"/>
          </a:p>
          <a:p>
            <a:pPr algn="ctr"/>
            <a:endParaRPr lang="en-US" sz="800" dirty="0" smtClean="0">
              <a:hlinkClick r:id="rId3"/>
            </a:endParaRPr>
          </a:p>
          <a:p>
            <a:pPr algn="ctr"/>
            <a:endParaRPr lang="en-US" sz="800" dirty="0">
              <a:hlinkClick r:id="rId3"/>
            </a:endParaRPr>
          </a:p>
          <a:p>
            <a:pPr algn="ctr"/>
            <a:endParaRPr lang="en-US" sz="800" dirty="0" smtClean="0">
              <a:hlinkClick r:id="rId3"/>
            </a:endParaRPr>
          </a:p>
          <a:p>
            <a:pPr algn="ctr"/>
            <a:endParaRPr lang="en-US" sz="800" dirty="0">
              <a:hlinkClick r:id="rId3"/>
            </a:endParaRPr>
          </a:p>
          <a:p>
            <a:pPr algn="ctr"/>
            <a:r>
              <a:rPr lang="en-US" sz="800" dirty="0" smtClean="0">
                <a:hlinkClick r:id="rId3"/>
              </a:rPr>
              <a:t>http</a:t>
            </a:r>
            <a:r>
              <a:rPr lang="en-US" sz="800" dirty="0">
                <a:hlinkClick r:id="rId3"/>
              </a:rPr>
              <a:t>://</a:t>
            </a:r>
            <a:r>
              <a:rPr lang="en-US" sz="800" dirty="0" smtClean="0">
                <a:hlinkClick r:id="rId3"/>
              </a:rPr>
              <a:t>stemrobotics.cs.pdx.edu/node/476</a:t>
            </a:r>
            <a:endParaRPr lang="en-US" sz="800" dirty="0" smtClean="0"/>
          </a:p>
          <a:p>
            <a:pPr algn="ctr"/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stemrobotics.cs.pdx.edu/sites/default/files/INTEL_JOURNEY_INSIDE-chapter1.flv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9194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ac Tub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12925"/>
            <a:ext cx="447198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8599" y="228600"/>
            <a:ext cx="5105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Vacuum Tube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Computers</a:t>
            </a:r>
          </a:p>
        </p:txBody>
      </p:sp>
      <p:pic>
        <p:nvPicPr>
          <p:cNvPr id="2052" name="Picture 3" descr="ENIAC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Eniac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03588"/>
            <a:ext cx="42672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286000"/>
            <a:ext cx="3028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u="sng" dirty="0"/>
              <a:t>Vacuum Tube Switches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Conductors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Insulators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 Needs vacuum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3388813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Vacuum Tube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Computer Problems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latin typeface="Blackoak Std" pitchFamily="50" charset="0"/>
                <a:cs typeface="+mn-cs"/>
              </a:rPr>
              <a:t>BIG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Hot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(electricity hog)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FF66FF"/>
                </a:solidFill>
                <a:latin typeface="Ravie" pitchFamily="82" charset="0"/>
                <a:cs typeface="+mn-cs"/>
              </a:rPr>
              <a:t>Flakey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>
                <a:solidFill>
                  <a:srgbClr val="92D050"/>
                </a:solidFill>
                <a:latin typeface="+mn-lt"/>
                <a:cs typeface="+mn-cs"/>
              </a:rPr>
              <a:t>Expen</a:t>
            </a:r>
            <a:r>
              <a:rPr lang="en-US" sz="2400" dirty="0">
                <a:solidFill>
                  <a:srgbClr val="92D050"/>
                </a:solidFill>
                <a:latin typeface="+mn-lt"/>
                <a:cs typeface="+mn-cs"/>
              </a:rPr>
              <a:t>$$$$</a:t>
            </a:r>
            <a:r>
              <a:rPr lang="en-US" sz="2400" dirty="0" err="1">
                <a:solidFill>
                  <a:srgbClr val="92D050"/>
                </a:solidFill>
                <a:latin typeface="+mn-lt"/>
                <a:cs typeface="+mn-cs"/>
              </a:rPr>
              <a:t>ive</a:t>
            </a:r>
            <a:endParaRPr lang="en-US" sz="2400" dirty="0">
              <a:solidFill>
                <a:srgbClr val="92D05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C000"/>
                </a:solidFill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+mn-lt"/>
                <a:cs typeface="+mn-cs"/>
              </a:rPr>
              <a:t>About as powerful </a:t>
            </a:r>
            <a:br>
              <a:rPr lang="en-US" sz="2400" b="1" dirty="0">
                <a:solidFill>
                  <a:srgbClr val="FFC000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rgbClr val="FFC000"/>
                </a:solidFill>
                <a:latin typeface="+mn-lt"/>
                <a:cs typeface="+mn-cs"/>
              </a:rPr>
              <a:t>as a basic calculator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228600"/>
            <a:ext cx="5105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But, today……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1676400"/>
            <a:ext cx="5030160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  <a:cs typeface="+mn-cs"/>
              </a:rPr>
              <a:t>A Basic Calculator: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Is </a:t>
            </a:r>
            <a:r>
              <a:rPr lang="en-US" sz="2400" u="sng" dirty="0">
                <a:latin typeface="+mn-lt"/>
                <a:cs typeface="+mn-cs"/>
              </a:rPr>
              <a:t>not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1600" b="1" dirty="0">
                <a:latin typeface="Blackoak Std" pitchFamily="50" charset="0"/>
                <a:cs typeface="+mn-cs"/>
              </a:rPr>
              <a:t>BIG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Small enough to fit in a pocket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Is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+mn-cs"/>
              </a:rPr>
              <a:t>not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Hot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+mn-cs"/>
              </a:rPr>
              <a:t>(not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an electricity hog)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Even runs from a tiny solar cell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66FF"/>
                </a:solidFill>
                <a:latin typeface="+mn-lt"/>
                <a:cs typeface="+mn-cs"/>
              </a:rPr>
              <a:t>It is </a:t>
            </a:r>
            <a:r>
              <a:rPr lang="en-US" sz="2400" u="sng" dirty="0">
                <a:solidFill>
                  <a:srgbClr val="FF66FF"/>
                </a:solidFill>
                <a:latin typeface="+mn-lt"/>
                <a:cs typeface="+mn-cs"/>
              </a:rPr>
              <a:t>not</a:t>
            </a:r>
            <a:r>
              <a:rPr lang="en-US" sz="2400" dirty="0">
                <a:solidFill>
                  <a:srgbClr val="FF66FF"/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rgbClr val="FF66FF"/>
                </a:solidFill>
                <a:latin typeface="Ravie" pitchFamily="82" charset="0"/>
                <a:cs typeface="+mn-cs"/>
              </a:rPr>
              <a:t>Flakey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66FF"/>
                </a:solidFill>
                <a:latin typeface="+mn-lt"/>
                <a:cs typeface="+mn-cs"/>
              </a:rPr>
              <a:t>Never breaks down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92D050"/>
                </a:solidFill>
                <a:latin typeface="+mn-lt"/>
                <a:cs typeface="+mn-cs"/>
              </a:rPr>
              <a:t>Is </a:t>
            </a:r>
            <a:r>
              <a:rPr lang="en-US" sz="2400" u="sng" dirty="0">
                <a:solidFill>
                  <a:srgbClr val="92D050"/>
                </a:solidFill>
                <a:latin typeface="+mn-lt"/>
                <a:cs typeface="+mn-cs"/>
              </a:rPr>
              <a:t>not</a:t>
            </a:r>
            <a:r>
              <a:rPr lang="en-US" sz="2400" dirty="0">
                <a:solidFill>
                  <a:srgbClr val="92D050"/>
                </a:solidFill>
                <a:latin typeface="+mn-lt"/>
                <a:cs typeface="+mn-cs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+mn-lt"/>
                <a:cs typeface="+mn-cs"/>
              </a:rPr>
              <a:t>Expen</a:t>
            </a:r>
            <a:r>
              <a:rPr lang="en-US" sz="2400" dirty="0">
                <a:solidFill>
                  <a:srgbClr val="92D050"/>
                </a:solidFill>
                <a:latin typeface="+mn-lt"/>
                <a:cs typeface="+mn-cs"/>
              </a:rPr>
              <a:t>$$$$</a:t>
            </a:r>
            <a:r>
              <a:rPr lang="en-US" sz="2400" dirty="0" err="1">
                <a:solidFill>
                  <a:srgbClr val="92D050"/>
                </a:solidFill>
                <a:latin typeface="+mn-lt"/>
                <a:cs typeface="+mn-cs"/>
              </a:rPr>
              <a:t>ive</a:t>
            </a:r>
            <a:endParaRPr lang="en-US" sz="2400" dirty="0">
              <a:solidFill>
                <a:srgbClr val="92D050"/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92D050"/>
                </a:solidFill>
                <a:latin typeface="+mn-lt"/>
                <a:cs typeface="+mn-cs"/>
              </a:rPr>
              <a:t>Costs about $1.99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3076" name="Picture 10" descr="basic cal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5400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55626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What happened???</a:t>
            </a:r>
          </a:p>
        </p:txBody>
      </p:sp>
    </p:spTree>
    <p:extLst>
      <p:ext uri="{BB962C8B-B14F-4D97-AF65-F5344CB8AC3E}">
        <p14:creationId xmlns:p14="http://schemas.microsoft.com/office/powerpoint/2010/main" xmlns="" val="25854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Vac Tub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50925"/>
            <a:ext cx="514826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0" y="4114800"/>
            <a:ext cx="2514600" cy="990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061" y="228600"/>
            <a:ext cx="88817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A New Switch: The Transistor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28600" y="2819400"/>
            <a:ext cx="1600200" cy="1447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5105400"/>
            <a:ext cx="2514600" cy="1219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19663" y="1371600"/>
            <a:ext cx="4546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The switches changed from:</a:t>
            </a:r>
          </a:p>
          <a:p>
            <a:r>
              <a:rPr lang="en-US" sz="2400" dirty="0"/>
              <a:t> Vacuum tubes to </a:t>
            </a:r>
            <a:r>
              <a:rPr lang="en-US" sz="2400" i="1" u="sng" dirty="0"/>
              <a:t>transistors</a:t>
            </a:r>
          </a:p>
          <a:p>
            <a:pPr marL="280988" lvl="1">
              <a:buFont typeface="Arial" charset="0"/>
              <a:buChar char="•"/>
            </a:pPr>
            <a:r>
              <a:rPr lang="en-US" sz="2400" dirty="0"/>
              <a:t> A semiconductor switch</a:t>
            </a:r>
          </a:p>
          <a:p>
            <a:pPr marL="280988" lvl="1">
              <a:buFont typeface="Arial" charset="0"/>
              <a:buChar char="•"/>
            </a:pPr>
            <a:r>
              <a:rPr lang="en-US" sz="2400" dirty="0"/>
              <a:t> Commonly made of silicon</a:t>
            </a:r>
          </a:p>
          <a:p>
            <a:r>
              <a:rPr lang="en-US" sz="2400" dirty="0"/>
              <a:t>Many transistors can be </a:t>
            </a:r>
            <a:endParaRPr lang="en-US" sz="2400" dirty="0" smtClean="0"/>
          </a:p>
          <a:p>
            <a:r>
              <a:rPr lang="en-US" sz="2400" dirty="0" smtClean="0"/>
              <a:t>integrated onto </a:t>
            </a:r>
            <a:r>
              <a:rPr lang="en-US" sz="2400" dirty="0"/>
              <a:t>one “chip” of silicon:</a:t>
            </a:r>
          </a:p>
          <a:p>
            <a:pPr marL="280988" lvl="1">
              <a:buFont typeface="Arial" charset="0"/>
              <a:buChar char="•"/>
            </a:pPr>
            <a:r>
              <a:rPr lang="en-US" sz="2400" dirty="0"/>
              <a:t> Integrated Circuit</a:t>
            </a:r>
          </a:p>
          <a:p>
            <a:pPr lvl="1"/>
            <a:r>
              <a:rPr lang="en-US" sz="2400" dirty="0" smtClean="0"/>
              <a:t>or </a:t>
            </a:r>
            <a:r>
              <a:rPr lang="en-US" sz="2400" dirty="0"/>
              <a:t>“Computer Chip”</a:t>
            </a:r>
            <a:br>
              <a:rPr lang="en-US" sz="2400" dirty="0"/>
            </a:br>
            <a:endParaRPr lang="en-US" sz="800" dirty="0"/>
          </a:p>
          <a:p>
            <a:pPr marL="519113" lvl="1" indent="-231775">
              <a:buFont typeface="Arial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microprocessor is a </a:t>
            </a:r>
            <a:br>
              <a:rPr lang="en-US" sz="2400" dirty="0"/>
            </a:br>
            <a:r>
              <a:rPr lang="en-US" sz="2400" dirty="0"/>
              <a:t>complex computer chip</a:t>
            </a:r>
            <a:br>
              <a:rPr lang="en-US" sz="2400" dirty="0"/>
            </a:br>
            <a:endParaRPr lang="en-US" sz="800" dirty="0"/>
          </a:p>
          <a:p>
            <a:pPr marL="463550" lvl="1" indent="-182563"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transistors on a modern</a:t>
            </a:r>
            <a:br>
              <a:rPr lang="en-US" sz="2400" dirty="0"/>
            </a:br>
            <a:r>
              <a:rPr lang="en-US" sz="2400" dirty="0"/>
              <a:t>computer chip are </a:t>
            </a:r>
            <a:r>
              <a:rPr lang="en-US" sz="2400" dirty="0" smtClean="0"/>
              <a:t>   microscopic</a:t>
            </a:r>
            <a:endParaRPr lang="en-US" sz="2400" dirty="0"/>
          </a:p>
        </p:txBody>
      </p:sp>
      <p:sp>
        <p:nvSpPr>
          <p:cNvPr id="15" name="Curved Left Arrow 14"/>
          <p:cNvSpPr/>
          <p:nvPr/>
        </p:nvSpPr>
        <p:spPr>
          <a:xfrm>
            <a:off x="3962400" y="1828800"/>
            <a:ext cx="685800" cy="2667000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1143000"/>
            <a:ext cx="1752600" cy="2971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149392">
            <a:off x="1714500" y="2289175"/>
            <a:ext cx="17526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1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What kind of switches did the first electronic computers (like </a:t>
            </a:r>
            <a:r>
              <a:rPr lang="en-US" dirty="0" err="1" smtClean="0"/>
              <a:t>Eniac</a:t>
            </a:r>
            <a:r>
              <a:rPr lang="en-US" dirty="0" smtClean="0"/>
              <a:t>) use?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Transistors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Wires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Insulators</a:t>
            </a:r>
          </a:p>
          <a:p>
            <a:pPr>
              <a:buFont typeface="Arial" charset="0"/>
              <a:buNone/>
            </a:pPr>
            <a:r>
              <a:rPr lang="en-US" dirty="0" smtClean="0"/>
              <a:t>D) Vacuum Tubes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9587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 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What kind of switches did the first electronic computers (like </a:t>
            </a:r>
            <a:r>
              <a:rPr lang="en-US" dirty="0" err="1" smtClean="0"/>
              <a:t>Eniac</a:t>
            </a:r>
            <a:r>
              <a:rPr lang="en-US" dirty="0" smtClean="0"/>
              <a:t>) use?</a:t>
            </a:r>
          </a:p>
          <a:p>
            <a:pPr>
              <a:buFont typeface="Arial" charset="0"/>
              <a:buNone/>
            </a:pPr>
            <a:r>
              <a:rPr lang="en-US" dirty="0" smtClean="0"/>
              <a:t>A) Transistors</a:t>
            </a:r>
          </a:p>
          <a:p>
            <a:pPr>
              <a:buFont typeface="Arial" charset="0"/>
              <a:buNone/>
            </a:pPr>
            <a:r>
              <a:rPr lang="en-US" dirty="0" smtClean="0"/>
              <a:t>B) Wires</a:t>
            </a:r>
          </a:p>
          <a:p>
            <a:pPr>
              <a:buFont typeface="Arial" charset="0"/>
              <a:buNone/>
            </a:pPr>
            <a:r>
              <a:rPr lang="en-US" dirty="0" smtClean="0"/>
              <a:t>C) Insulators</a:t>
            </a:r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D) Vacuum Tubes</a:t>
            </a:r>
          </a:p>
          <a:p>
            <a:pPr>
              <a:buFont typeface="Arial" charset="0"/>
              <a:buNone/>
            </a:pPr>
            <a:r>
              <a:rPr lang="en-US" dirty="0" smtClean="0"/>
              <a:t>E) None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876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3756</Words>
  <Application>Microsoft Office PowerPoint</Application>
  <PresentationFormat>On-screen Show (4:3)</PresentationFormat>
  <Paragraphs>597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2.5 Introduction to Computers  U2C5</vt:lpstr>
      <vt:lpstr>2.5 Introduction to Computers</vt:lpstr>
      <vt:lpstr>Slide 3</vt:lpstr>
      <vt:lpstr>2.5 Introduction to Computers</vt:lpstr>
      <vt:lpstr>Slide 5</vt:lpstr>
      <vt:lpstr>Slide 6</vt:lpstr>
      <vt:lpstr>Slide 7</vt:lpstr>
      <vt:lpstr>Review Question 1</vt:lpstr>
      <vt:lpstr>Review Question 1</vt:lpstr>
      <vt:lpstr>Review Question 2</vt:lpstr>
      <vt:lpstr>Review Question 2</vt:lpstr>
      <vt:lpstr>Review Question 3</vt:lpstr>
      <vt:lpstr>Review Question 3</vt:lpstr>
      <vt:lpstr>Review Question 4</vt:lpstr>
      <vt:lpstr>Review Question 4</vt:lpstr>
      <vt:lpstr>Slide 16</vt:lpstr>
      <vt:lpstr>Slide 17</vt:lpstr>
      <vt:lpstr>Slide 18</vt:lpstr>
      <vt:lpstr>Slide 19</vt:lpstr>
      <vt:lpstr>Review Question 5</vt:lpstr>
      <vt:lpstr>Review Question 5</vt:lpstr>
      <vt:lpstr>Review Question 6</vt:lpstr>
      <vt:lpstr>Review Question 7</vt:lpstr>
      <vt:lpstr>Review Question 7</vt:lpstr>
      <vt:lpstr>Review Question 8</vt:lpstr>
      <vt:lpstr>2.5 Introduction to Computers</vt:lpstr>
      <vt:lpstr>Slide 27</vt:lpstr>
      <vt:lpstr>Slide 28</vt:lpstr>
      <vt:lpstr>Introduction to Computers Review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the NXT  U2C3</dc:title>
  <dc:creator>tmann</dc:creator>
  <cp:lastModifiedBy>BESD</cp:lastModifiedBy>
  <cp:revision>52</cp:revision>
  <cp:lastPrinted>2013-03-11T18:26:04Z</cp:lastPrinted>
  <dcterms:created xsi:type="dcterms:W3CDTF">2013-03-07T15:54:22Z</dcterms:created>
  <dcterms:modified xsi:type="dcterms:W3CDTF">2013-10-03T16:32:30Z</dcterms:modified>
</cp:coreProperties>
</file>